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316" r:id="rId3"/>
    <p:sldId id="318" r:id="rId4"/>
    <p:sldId id="320" r:id="rId5"/>
    <p:sldId id="317" r:id="rId6"/>
    <p:sldId id="321" r:id="rId7"/>
    <p:sldId id="31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6" autoAdjust="0"/>
    <p:restoredTop sz="80084" autoAdjust="0"/>
  </p:normalViewPr>
  <p:slideViewPr>
    <p:cSldViewPr>
      <p:cViewPr varScale="1">
        <p:scale>
          <a:sx n="102" d="100"/>
          <a:sy n="102" d="100"/>
        </p:scale>
        <p:origin x="10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407E6-1610-4720-A68A-1551F665A992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44A83-055B-4C74-9C33-49D2CD740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4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morning, or good afternoon depending on your time zone. I’m excited to be here. My name …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goal today is no less than to make you think differently about the design of your applications.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44A83-055B-4C74-9C33-49D2CD7402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want to briefly be philosophical about this, and ask why we build applications the way we do? Or better yet: why do we build applications? Why do companies ask us to go down this often expensive path, fraught with pitfalls and disappointments?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they have a business to run, and this application will make the company more competitive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because we have better products  (better QA)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or better apps?   (more automation)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or because we have the best users?   (empowered to do more, to do it efficiently and correctly)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business owner we are concerned about:</a:t>
            </a:r>
          </a:p>
          <a:p>
            <a:pPr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Minimizing training time for new users</a:t>
            </a:r>
          </a:p>
          <a:p>
            <a:pPr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Minimizing time needed to perform a task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Consistent form layout. Metro design concepts. Good flow.</a:t>
            </a:r>
          </a:p>
          <a:p>
            <a:pPr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Supervisor visibility in work getting completed.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 productivity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Reassign and re-prioritize tasks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talk we will touch on a few of these in the context of a task-driven approach, which forces us to think differently and build solutions that are easier to learn and easier to 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44A83-055B-4C74-9C33-49D2CD7402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a Task-driven approach? Why would we want it?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database people we may think that as long as we provide a set of forms and reports to create, read, update, and delete the data in our tables, applying some constraints and validation, we are well on our way to delivering a user-friendly business application.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may be true for a simple Northwind-style application, but if we're talking about a more complex application there are other considerations, and you are doing your clients a big favor taking them into account.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contrast with CRUD app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CRUD UIs are based on its features; task-driven UI are based on workflow.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44A83-055B-4C74-9C33-49D2CD7402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8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46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8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63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kinetik-it.com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Tom van Stiphout   </a:t>
            </a:r>
            <a:fld id="{47BB4FFD-180A-4CBC-823A-D54A01F8AC36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471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32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67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83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8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72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68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kinetik-it.com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4FFD-180A-4CBC-823A-D54A01F8AC3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7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F1E1B0B-C57F-45E1-8D5D-E4D25BE1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anchor="ctr"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Designing Task-Driven Apps</a:t>
            </a:r>
            <a:br>
              <a:rPr lang="en-US" sz="4100">
                <a:solidFill>
                  <a:srgbClr val="FFFFFF"/>
                </a:solidFill>
              </a:rPr>
            </a:b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DC52CDE-208C-44F0-BF22-6F87B7B7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689" y="1412776"/>
            <a:ext cx="5136536" cy="24848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b="1" dirty="0"/>
              <a:t>Goal</a:t>
            </a:r>
          </a:p>
          <a:p>
            <a:pPr marL="0" indent="0">
              <a:buNone/>
            </a:pPr>
            <a:r>
              <a:rPr lang="en-US" sz="1700" dirty="0"/>
              <a:t>Make you think differently about </a:t>
            </a:r>
          </a:p>
          <a:p>
            <a:pPr marL="0" indent="0">
              <a:buNone/>
            </a:pPr>
            <a:r>
              <a:rPr lang="en-US" sz="1700" dirty="0"/>
              <a:t>the design of your applications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1433F4-8824-4A3C-A8C5-3B25CF8047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863" y="4653136"/>
            <a:ext cx="2656781" cy="1281897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6920CB-D1CE-4840-A122-2380B9E3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2600" y="6356350"/>
            <a:ext cx="2203450" cy="365125"/>
          </a:xfrm>
        </p:spPr>
        <p:txBody>
          <a:bodyPr>
            <a:normAutofit/>
          </a:bodyPr>
          <a:lstStyle/>
          <a:p>
            <a:endParaRPr lang="nl-NL" sz="1000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FF79AB-AD37-45B4-A508-CE13A7DC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90720" y="6356350"/>
            <a:ext cx="428961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nl-NL" sz="1000">
                <a:solidFill>
                  <a:prstClr val="black">
                    <a:tint val="75000"/>
                  </a:prstClr>
                </a:solidFill>
              </a:rPr>
              <a:t>kinetik-it.com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9C5C4-364F-45A1-8690-8052899C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700">
                <a:solidFill>
                  <a:prstClr val="black">
                    <a:tint val="75000"/>
                  </a:prstClr>
                </a:solidFill>
              </a:rPr>
              <a:t>Tom van Stiphout   </a:t>
            </a:r>
            <a:fld id="{47BB4FFD-180A-4CBC-823A-D54A01F8AC36}" type="slidenum">
              <a:rPr lang="nl-NL" sz="70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nl-NL" sz="7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CCBE54-A8F6-41D1-A798-6B8E0381C580}"/>
              </a:ext>
            </a:extLst>
          </p:cNvPr>
          <p:cNvSpPr txBox="1"/>
          <p:nvPr/>
        </p:nvSpPr>
        <p:spPr>
          <a:xfrm>
            <a:off x="3610166" y="5176195"/>
            <a:ext cx="183127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Tom van Stiphout</a:t>
            </a:r>
          </a:p>
          <a:p>
            <a:r>
              <a:rPr lang="en-US" sz="1700" dirty="0"/>
              <a:t>tom7744@cox.net</a:t>
            </a:r>
          </a:p>
        </p:txBody>
      </p:sp>
    </p:spTree>
    <p:extLst>
      <p:ext uri="{BB962C8B-B14F-4D97-AF65-F5344CB8AC3E}">
        <p14:creationId xmlns:p14="http://schemas.microsoft.com/office/powerpoint/2010/main" val="224000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5C9F9-047C-4096-9A00-1B778DF7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sz="3700" dirty="0">
                <a:solidFill>
                  <a:schemeClr val="accent1"/>
                </a:solidFill>
              </a:rPr>
              <a:t>More Competitive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5AAA-F4C5-4F43-8FFE-F93C7F2B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100" dirty="0"/>
              <a:t>We have better products/services</a:t>
            </a:r>
          </a:p>
          <a:p>
            <a:r>
              <a:rPr lang="en-US" sz="2100" dirty="0"/>
              <a:t>We have better apps</a:t>
            </a:r>
          </a:p>
          <a:p>
            <a:r>
              <a:rPr lang="en-US" sz="2100" dirty="0"/>
              <a:t>We have better users</a:t>
            </a:r>
          </a:p>
          <a:p>
            <a:endParaRPr lang="en-US" sz="2100" dirty="0"/>
          </a:p>
          <a:p>
            <a:pPr marL="0" indent="0">
              <a:buNone/>
            </a:pPr>
            <a:r>
              <a:rPr lang="en-US" sz="2100" dirty="0">
                <a:solidFill>
                  <a:schemeClr val="accent1"/>
                </a:solidFill>
                <a:latin typeface="+mj-lt"/>
              </a:rPr>
              <a:t>Increased complexity</a:t>
            </a:r>
          </a:p>
          <a:p>
            <a:r>
              <a:rPr lang="en-US" sz="2100" dirty="0"/>
              <a:t>Minimize training time</a:t>
            </a:r>
          </a:p>
          <a:p>
            <a:r>
              <a:rPr lang="en-US" sz="2100" dirty="0"/>
              <a:t>Minimize time to perform task</a:t>
            </a:r>
          </a:p>
          <a:p>
            <a:r>
              <a:rPr lang="en-US" sz="2100" dirty="0"/>
              <a:t>Supervisor visibility in work getting completed</a:t>
            </a:r>
          </a:p>
          <a:p>
            <a:endParaRPr lang="en-US" sz="2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72256-F0F1-453C-A70C-10F9C50F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33479"/>
            <a:ext cx="2057400" cy="365125"/>
          </a:xfrm>
        </p:spPr>
        <p:txBody>
          <a:bodyPr>
            <a:normAutofit/>
          </a:bodyPr>
          <a:lstStyle/>
          <a:p>
            <a:endParaRPr lang="nl-NL" sz="9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D224F-9BD4-4C52-8E83-32575279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nl-NL" sz="900">
                <a:solidFill>
                  <a:schemeClr val="tx1">
                    <a:alpha val="80000"/>
                  </a:schemeClr>
                </a:solidFill>
              </a:rPr>
              <a:t>kinetik-it.com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0B0D-A871-43B9-87B7-1686057E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600">
                <a:solidFill>
                  <a:schemeClr val="tx1">
                    <a:alpha val="80000"/>
                  </a:schemeClr>
                </a:solidFill>
              </a:rPr>
              <a:t>Tom van Stiphout   </a:t>
            </a:r>
            <a:fld id="{47BB4FFD-180A-4CBC-823A-D54A01F8AC36}" type="slidenum">
              <a:rPr lang="nl-NL" sz="600">
                <a:solidFill>
                  <a:schemeClr val="tx1">
                    <a:alpha val="8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nl-NL" sz="60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BC0292-57B5-46AF-9537-94634361B7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092288"/>
            <a:ext cx="893064" cy="24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3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5C9F9-047C-4096-9A00-1B778DF7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CRUD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vs.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Task Driven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5AAA-F4C5-4F43-8FFE-F93C7F2B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100"/>
              <a:t>CRUD best for:</a:t>
            </a:r>
          </a:p>
          <a:p>
            <a:r>
              <a:rPr lang="en-US" sz="2100" dirty="0"/>
              <a:t>Simpler applications</a:t>
            </a:r>
          </a:p>
          <a:p>
            <a:r>
              <a:rPr lang="en-US" sz="2100" dirty="0"/>
              <a:t>Low-value applications</a:t>
            </a:r>
          </a:p>
          <a:p>
            <a:r>
              <a:rPr lang="en-US" sz="2100" dirty="0"/>
              <a:t>Based on features and data objects</a:t>
            </a:r>
          </a:p>
          <a:p>
            <a:endParaRPr lang="en-US" sz="2100" dirty="0"/>
          </a:p>
          <a:p>
            <a:pPr marL="0" indent="0">
              <a:buNone/>
            </a:pPr>
            <a:r>
              <a:rPr lang="en-US" sz="2100">
                <a:latin typeface="+mj-lt"/>
              </a:rPr>
              <a:t>Task Driven best for:</a:t>
            </a:r>
          </a:p>
          <a:p>
            <a:r>
              <a:rPr lang="en-US" sz="2100" dirty="0"/>
              <a:t>More complex applications</a:t>
            </a:r>
          </a:p>
          <a:p>
            <a:r>
              <a:rPr lang="en-US" sz="2100" dirty="0"/>
              <a:t>High-value enterprise systems</a:t>
            </a:r>
          </a:p>
          <a:p>
            <a:r>
              <a:rPr lang="en-US" sz="2100" dirty="0"/>
              <a:t>Based on workflow and user intent</a:t>
            </a:r>
          </a:p>
          <a:p>
            <a:endParaRPr lang="en-US" sz="2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72256-F0F1-453C-A70C-10F9C50F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33479"/>
            <a:ext cx="2057400" cy="365125"/>
          </a:xfrm>
        </p:spPr>
        <p:txBody>
          <a:bodyPr>
            <a:normAutofit/>
          </a:bodyPr>
          <a:lstStyle/>
          <a:p>
            <a:endParaRPr lang="nl-NL" sz="9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D224F-9BD4-4C52-8E83-32575279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nl-NL" sz="900">
                <a:solidFill>
                  <a:schemeClr val="tx1">
                    <a:alpha val="80000"/>
                  </a:schemeClr>
                </a:solidFill>
              </a:rPr>
              <a:t>kinetik-it.com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0B0D-A871-43B9-87B7-1686057E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600">
                <a:solidFill>
                  <a:schemeClr val="tx1">
                    <a:alpha val="80000"/>
                  </a:schemeClr>
                </a:solidFill>
              </a:rPr>
              <a:t>Tom van Stiphout   </a:t>
            </a:r>
            <a:fld id="{47BB4FFD-180A-4CBC-823A-D54A01F8AC36}" type="slidenum">
              <a:rPr lang="nl-NL" sz="600">
                <a:solidFill>
                  <a:schemeClr val="tx1">
                    <a:alpha val="8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nl-NL" sz="60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594CD-7E95-4AEB-AF6D-775CE5236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091498"/>
            <a:ext cx="893064" cy="2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3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5C9F9-047C-4096-9A00-1B778DF7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2177091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Task Definition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5AAA-F4C5-4F43-8FFE-F93C7F2B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100" dirty="0"/>
              <a:t>Who</a:t>
            </a:r>
          </a:p>
          <a:p>
            <a:r>
              <a:rPr lang="en-US" sz="2100" dirty="0"/>
              <a:t>What</a:t>
            </a:r>
          </a:p>
          <a:p>
            <a:r>
              <a:rPr lang="en-US" sz="2100" dirty="0"/>
              <a:t>How (context, instructions, data)</a:t>
            </a:r>
          </a:p>
          <a:p>
            <a:r>
              <a:rPr lang="en-US" sz="2100" dirty="0"/>
              <a:t>By When</a:t>
            </a:r>
          </a:p>
          <a:p>
            <a:endParaRPr lang="en-US" sz="2100" dirty="0"/>
          </a:p>
          <a:p>
            <a:r>
              <a:rPr lang="en-US" sz="2100" dirty="0"/>
              <a:t>Sequential flow</a:t>
            </a:r>
          </a:p>
          <a:p>
            <a:r>
              <a:rPr lang="en-US" sz="2100" dirty="0"/>
              <a:t>Parallel flow</a:t>
            </a:r>
          </a:p>
          <a:p>
            <a:r>
              <a:rPr lang="en-US" sz="2100" dirty="0"/>
              <a:t>Escalation</a:t>
            </a:r>
          </a:p>
          <a:p>
            <a:r>
              <a:rPr lang="en-US" sz="2100" dirty="0"/>
              <a:t>Cancellation</a:t>
            </a:r>
          </a:p>
          <a:p>
            <a:r>
              <a:rPr lang="en-US" sz="2100" dirty="0"/>
              <a:t>Assignment</a:t>
            </a:r>
          </a:p>
          <a:p>
            <a:r>
              <a:rPr lang="en-US" sz="2100" dirty="0"/>
              <a:t>Reminders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72256-F0F1-453C-A70C-10F9C50F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33479"/>
            <a:ext cx="2057400" cy="365125"/>
          </a:xfrm>
        </p:spPr>
        <p:txBody>
          <a:bodyPr>
            <a:normAutofit/>
          </a:bodyPr>
          <a:lstStyle/>
          <a:p>
            <a:endParaRPr lang="nl-NL" sz="9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D224F-9BD4-4C52-8E83-32575279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nl-NL" sz="900">
                <a:solidFill>
                  <a:schemeClr val="tx1">
                    <a:alpha val="80000"/>
                  </a:schemeClr>
                </a:solidFill>
              </a:rPr>
              <a:t>kinetik-it.com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0B0D-A871-43B9-87B7-1686057E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600">
                <a:solidFill>
                  <a:schemeClr val="tx1">
                    <a:alpha val="80000"/>
                  </a:schemeClr>
                </a:solidFill>
              </a:rPr>
              <a:t>Tom van Stiphout   </a:t>
            </a:r>
            <a:fld id="{47BB4FFD-180A-4CBC-823A-D54A01F8AC36}" type="slidenum">
              <a:rPr lang="nl-NL" sz="600">
                <a:solidFill>
                  <a:schemeClr val="tx1">
                    <a:alpha val="8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nl-NL" sz="6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62AE5EA-5465-441E-B5B8-E972D04098BE}"/>
              </a:ext>
            </a:extLst>
          </p:cNvPr>
          <p:cNvSpPr txBox="1">
            <a:spLocks/>
          </p:cNvSpPr>
          <p:nvPr/>
        </p:nvSpPr>
        <p:spPr>
          <a:xfrm>
            <a:off x="628649" y="2996952"/>
            <a:ext cx="2620771" cy="2177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solidFill>
                  <a:schemeClr val="accent1"/>
                </a:solidFill>
              </a:rPr>
              <a:t>Typical Actions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7B1F6C-CE01-48D3-9E5B-E155E58B8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091498"/>
            <a:ext cx="893064" cy="2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93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27BB4-8E8C-4553-81D2-4101A0204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553355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Task Driven Analysis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2F210-4435-4D6E-BB1A-E4E929CE1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553355"/>
          </a:xfrm>
        </p:spPr>
        <p:txBody>
          <a:bodyPr anchor="ctr">
            <a:normAutofit/>
          </a:bodyPr>
          <a:lstStyle/>
          <a:p>
            <a:r>
              <a:rPr lang="en-US" sz="2100" dirty="0"/>
              <a:t>Example: Northwind</a:t>
            </a:r>
          </a:p>
          <a:p>
            <a:r>
              <a:rPr lang="en-US" sz="2100" dirty="0"/>
              <a:t>Example: SLAP</a:t>
            </a:r>
          </a:p>
          <a:p>
            <a:endParaRPr lang="en-US" sz="2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35719-5AB2-4F41-9CEA-E1B85B49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033479"/>
            <a:ext cx="2057400" cy="365125"/>
          </a:xfrm>
        </p:spPr>
        <p:txBody>
          <a:bodyPr>
            <a:normAutofit/>
          </a:bodyPr>
          <a:lstStyle/>
          <a:p>
            <a:endParaRPr lang="nl-NL" sz="9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4D567-F2F1-4851-96E8-B541C9A5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nl-NL" sz="900">
                <a:solidFill>
                  <a:schemeClr val="tx1">
                    <a:alpha val="80000"/>
                  </a:schemeClr>
                </a:solidFill>
              </a:rPr>
              <a:t>kinetik-it.com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6EAF9-4148-4E0F-ADEC-0E988343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l-NL" sz="600">
                <a:solidFill>
                  <a:schemeClr val="tx1">
                    <a:alpha val="80000"/>
                  </a:schemeClr>
                </a:solidFill>
              </a:rPr>
              <a:t>Tom van Stiphout   </a:t>
            </a:r>
            <a:fld id="{47BB4FFD-180A-4CBC-823A-D54A01F8AC36}" type="slidenum">
              <a:rPr lang="nl-NL" sz="600">
                <a:solidFill>
                  <a:schemeClr val="tx1">
                    <a:alpha val="8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nl-NL" sz="60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BB80CB-CA80-4D0D-9070-3CE638863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4531969"/>
            <a:ext cx="5781675" cy="1181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2D0D94-9BF0-438E-B297-F43681283C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0" y="6092288"/>
            <a:ext cx="893064" cy="24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8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36839-FC20-45A7-B5D4-FED6C56A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75342-7C5E-425B-8E9F-8FD5EF02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kinetik-it.com</a:t>
            </a:r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CF57B-4259-4241-AB7E-E0263676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Tom van Stiphout   </a:t>
            </a:r>
            <a:fld id="{47BB4FFD-180A-4CBC-823A-D54A01F8AC36}" type="slidenum">
              <a:rPr lang="nl-NL" smtClean="0"/>
              <a:pPr/>
              <a:t>6</a:t>
            </a:fld>
            <a:endParaRPr lang="nl-NL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9C24316-C5B3-4F0C-A897-3E2688782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82658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82519737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7817370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37951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BusinessFunction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BusinessProcess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BusinessTask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495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Grocery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 Processing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Take Order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928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Grocery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 Processing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Invoice Order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6219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Grocery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 Processing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Ship Order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4549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Grocery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Inventory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 Products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966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Grocery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Inventory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Approve Purchase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2208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Grocery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Inventory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Submit PO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148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Grocery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Inventory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Receive Inventory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75494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742664F-43BC-4DAB-B3E5-25475CB2C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414373"/>
            <a:ext cx="893064" cy="2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1693-2456-4CA4-ABF5-B2C474660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B7999-7746-44AC-AC45-32C4A132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ABD9A-BC0D-4D32-B959-56B16B60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kinetik-it.com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B9207-B7A2-43F9-B0AE-E57627E4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Tom van Stiphout   </a:t>
            </a:r>
            <a:fld id="{47BB4FFD-180A-4CBC-823A-D54A01F8AC36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5EA40A7-74F0-4080-B215-CA49EF688F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694" y="980728"/>
            <a:ext cx="2438611" cy="18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C33177-5DB0-46BA-B9BE-5B9AFD11EBB1}"/>
              </a:ext>
            </a:extLst>
          </p:cNvPr>
          <p:cNvSpPr txBox="1"/>
          <p:nvPr/>
        </p:nvSpPr>
        <p:spPr>
          <a:xfrm>
            <a:off x="457200" y="16288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Make you think differently about 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the design of your applications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For more complex, high value apps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Focus on workflow and user intent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Results in: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Tasks performed accurately </a:t>
            </a:r>
            <a:r>
              <a:rPr lang="en-US" sz="2800"/>
              <a:t>and fast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For a more competitive business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D96ADD-A426-4EBD-835D-8EE17B248D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414373"/>
            <a:ext cx="893064" cy="2490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6B89F9-8EC3-4718-9C15-0AF9E3157A26}"/>
              </a:ext>
            </a:extLst>
          </p:cNvPr>
          <p:cNvSpPr txBox="1"/>
          <p:nvPr/>
        </p:nvSpPr>
        <p:spPr>
          <a:xfrm>
            <a:off x="6849222" y="5568340"/>
            <a:ext cx="183127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Tom van Stiphout</a:t>
            </a:r>
          </a:p>
          <a:p>
            <a:r>
              <a:rPr lang="en-US" sz="1700" dirty="0"/>
              <a:t>tom7744@cox.net</a:t>
            </a:r>
          </a:p>
        </p:txBody>
      </p:sp>
    </p:spTree>
    <p:extLst>
      <p:ext uri="{BB962C8B-B14F-4D97-AF65-F5344CB8AC3E}">
        <p14:creationId xmlns:p14="http://schemas.microsoft.com/office/powerpoint/2010/main" val="340237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530</Words>
  <Application>Microsoft Office PowerPoint</Application>
  <PresentationFormat>On-screen Show (4:3)</PresentationFormat>
  <Paragraphs>115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Designing Task-Driven Apps </vt:lpstr>
      <vt:lpstr>More Competitive</vt:lpstr>
      <vt:lpstr>CRUD  vs.  Task Driven </vt:lpstr>
      <vt:lpstr>Task Definition</vt:lpstr>
      <vt:lpstr>Task Driven Analysis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Task-Driven Apps </dc:title>
  <dc:creator>Tom van Stiphout</dc:creator>
  <cp:lastModifiedBy>Tom van Stiphout</cp:lastModifiedBy>
  <cp:revision>30</cp:revision>
  <dcterms:created xsi:type="dcterms:W3CDTF">2019-08-17T19:42:32Z</dcterms:created>
  <dcterms:modified xsi:type="dcterms:W3CDTF">2020-02-25T19:17:48Z</dcterms:modified>
</cp:coreProperties>
</file>